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387730AA-459D-4A19-9F9D-B0947766642E}"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319796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87730AA-459D-4A19-9F9D-B0947766642E}"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5550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87730AA-459D-4A19-9F9D-B0947766642E}"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328333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87730AA-459D-4A19-9F9D-B0947766642E}"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192273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7730AA-459D-4A19-9F9D-B0947766642E}"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291915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387730AA-459D-4A19-9F9D-B0947766642E}"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245142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387730AA-459D-4A19-9F9D-B0947766642E}"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110338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387730AA-459D-4A19-9F9D-B0947766642E}"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276386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730AA-459D-4A19-9F9D-B0947766642E}"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237610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7730AA-459D-4A19-9F9D-B0947766642E}"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111207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7730AA-459D-4A19-9F9D-B0947766642E}"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A8140-E5E1-4496-B966-53FCB31C7A5F}" type="slidenum">
              <a:rPr lang="en-US" smtClean="0"/>
              <a:t>‹#›</a:t>
            </a:fld>
            <a:endParaRPr lang="en-US"/>
          </a:p>
        </p:txBody>
      </p:sp>
    </p:spTree>
    <p:extLst>
      <p:ext uri="{BB962C8B-B14F-4D97-AF65-F5344CB8AC3E}">
        <p14:creationId xmlns:p14="http://schemas.microsoft.com/office/powerpoint/2010/main" val="238338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730AA-459D-4A19-9F9D-B0947766642E}"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A8140-E5E1-4496-B966-53FCB31C7A5F}" type="slidenum">
              <a:rPr lang="en-US" smtClean="0"/>
              <a:t>‹#›</a:t>
            </a:fld>
            <a:endParaRPr lang="en-US"/>
          </a:p>
        </p:txBody>
      </p:sp>
    </p:spTree>
    <p:extLst>
      <p:ext uri="{BB962C8B-B14F-4D97-AF65-F5344CB8AC3E}">
        <p14:creationId xmlns:p14="http://schemas.microsoft.com/office/powerpoint/2010/main" val="1623525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8958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
        <p:nvSpPr>
          <p:cNvPr id="4" name="TextBox 3"/>
          <p:cNvSpPr txBox="1"/>
          <p:nvPr/>
        </p:nvSpPr>
        <p:spPr>
          <a:xfrm>
            <a:off x="3819525" y="1362075"/>
            <a:ext cx="2181225" cy="300082"/>
          </a:xfrm>
          <a:prstGeom prst="rect">
            <a:avLst/>
          </a:prstGeom>
          <a:noFill/>
        </p:spPr>
        <p:txBody>
          <a:bodyPr wrap="square" rtlCol="0">
            <a:spAutoFit/>
          </a:bodyPr>
          <a:lstStyle/>
          <a:p>
            <a:pPr algn="ctr"/>
            <a:r>
              <a:rPr lang="en-US" sz="1350" b="1" dirty="0">
                <a:latin typeface="TeachingChalkLighter"/>
                <a:cs typeface="TeachingChalkLighter"/>
              </a:rPr>
              <a:t>Teacher’s Corner</a:t>
            </a:r>
            <a:endParaRPr lang="en-US" sz="900" dirty="0">
              <a:latin typeface="TeachingChalkLighter"/>
              <a:cs typeface="TeachingChalkLighter"/>
            </a:endParaRPr>
          </a:p>
        </p:txBody>
      </p:sp>
      <p:sp>
        <p:nvSpPr>
          <p:cNvPr id="5" name="TextBox 4"/>
          <p:cNvSpPr txBox="1"/>
          <p:nvPr/>
        </p:nvSpPr>
        <p:spPr>
          <a:xfrm>
            <a:off x="3686175" y="3457575"/>
            <a:ext cx="2314575" cy="1685077"/>
          </a:xfrm>
          <a:prstGeom prst="rect">
            <a:avLst/>
          </a:prstGeom>
          <a:noFill/>
        </p:spPr>
        <p:txBody>
          <a:bodyPr wrap="square" rtlCol="0">
            <a:spAutoFit/>
          </a:bodyPr>
          <a:lstStyle/>
          <a:p>
            <a:pPr algn="ctr"/>
            <a:r>
              <a:rPr lang="en-US" sz="1350" b="1" dirty="0">
                <a:latin typeface="TeachingChalkLighter"/>
                <a:cs typeface="TeachingChalkLighter"/>
              </a:rPr>
              <a:t>Important Dates</a:t>
            </a:r>
          </a:p>
          <a:p>
            <a:pPr algn="ctr"/>
            <a:endParaRPr lang="en-US" sz="1350" b="1" dirty="0">
              <a:latin typeface="TeachingChalkLighter"/>
              <a:cs typeface="TeachingChalkLighter"/>
            </a:endParaRPr>
          </a:p>
          <a:p>
            <a:pPr algn="ctr"/>
            <a:endParaRPr lang="en-US" sz="1350" b="1" dirty="0">
              <a:latin typeface="TeachingChalkLighter"/>
              <a:cs typeface="TeachingChalkLighter"/>
            </a:endParaRPr>
          </a:p>
          <a:p>
            <a:pPr algn="ctr"/>
            <a:r>
              <a:rPr lang="en-US" sz="900" b="1" dirty="0">
                <a:latin typeface="TeachingChalkLighter"/>
                <a:cs typeface="TeachingChalkLighter"/>
              </a:rPr>
              <a:t>October 3-7: Fall Break </a:t>
            </a:r>
          </a:p>
          <a:p>
            <a:pPr algn="ctr"/>
            <a:r>
              <a:rPr lang="en-US" sz="900" b="1" dirty="0">
                <a:latin typeface="TeachingChalkLighter"/>
                <a:cs typeface="TeachingChalkLighter"/>
              </a:rPr>
              <a:t>October 14: Pumpkin Painting</a:t>
            </a:r>
          </a:p>
          <a:p>
            <a:pPr algn="ctr"/>
            <a:r>
              <a:rPr lang="en-US" sz="900" b="1" dirty="0">
                <a:latin typeface="TeachingChalkLighter"/>
                <a:cs typeface="TeachingChalkLighter"/>
              </a:rPr>
              <a:t>October 17: Report Cards Go Home</a:t>
            </a:r>
          </a:p>
          <a:p>
            <a:pPr algn="ctr"/>
            <a:r>
              <a:rPr lang="en-US" sz="900" b="1" dirty="0">
                <a:latin typeface="TeachingChalkLighter"/>
                <a:cs typeface="TeachingChalkLighter"/>
              </a:rPr>
              <a:t>October 31: Book Character Day</a:t>
            </a:r>
          </a:p>
          <a:p>
            <a:pPr algn="ctr"/>
            <a:endParaRPr lang="en-US" sz="900" b="1" dirty="0">
              <a:latin typeface="TeachingChalkLighter"/>
              <a:cs typeface="TeachingChalkLighter"/>
            </a:endParaRPr>
          </a:p>
          <a:p>
            <a:pPr algn="ctr"/>
            <a:r>
              <a:rPr lang="en-US" sz="900" b="1" dirty="0">
                <a:latin typeface="TeachingChalkLighter"/>
                <a:cs typeface="TeachingChalkLighter"/>
              </a:rPr>
              <a:t>Stay tuned for a date for our annual </a:t>
            </a:r>
            <a:r>
              <a:rPr lang="en-US" sz="900" b="1">
                <a:latin typeface="TeachingChalkLighter"/>
                <a:cs typeface="TeachingChalkLighter"/>
              </a:rPr>
              <a:t>Fall Festival! </a:t>
            </a:r>
            <a:endParaRPr lang="en-US" sz="900" b="1" dirty="0">
              <a:latin typeface="TeachingChalkLighter"/>
              <a:cs typeface="TeachingChalkLighter"/>
            </a:endParaRPr>
          </a:p>
        </p:txBody>
      </p:sp>
      <p:sp>
        <p:nvSpPr>
          <p:cNvPr id="6" name="TextBox 5"/>
          <p:cNvSpPr txBox="1"/>
          <p:nvPr/>
        </p:nvSpPr>
        <p:spPr>
          <a:xfrm>
            <a:off x="6546057" y="1362076"/>
            <a:ext cx="1854994" cy="992579"/>
          </a:xfrm>
          <a:prstGeom prst="rect">
            <a:avLst/>
          </a:prstGeom>
          <a:noFill/>
        </p:spPr>
        <p:txBody>
          <a:bodyPr wrap="square" rtlCol="0">
            <a:spAutoFit/>
          </a:bodyPr>
          <a:lstStyle/>
          <a:p>
            <a:pPr algn="ctr"/>
            <a:r>
              <a:rPr lang="en-US" sz="1350" b="1" dirty="0">
                <a:latin typeface="TeachingChalkLighter"/>
                <a:cs typeface="TeachingChalkLighter"/>
              </a:rPr>
              <a:t>Contact Information</a:t>
            </a:r>
          </a:p>
          <a:p>
            <a:pPr algn="ctr"/>
            <a:r>
              <a:rPr lang="en-US" sz="900" dirty="0">
                <a:latin typeface="TeachingChalkLighter"/>
                <a:cs typeface="TeachingChalkLighter"/>
              </a:rPr>
              <a:t>McDonnell Elementary School</a:t>
            </a:r>
          </a:p>
          <a:p>
            <a:pPr algn="ctr"/>
            <a:r>
              <a:rPr lang="en-US" sz="900" dirty="0">
                <a:latin typeface="TeachingChalkLighter"/>
                <a:cs typeface="TeachingChalkLighter"/>
              </a:rPr>
              <a:t>4010 </a:t>
            </a:r>
            <a:r>
              <a:rPr lang="en-US" sz="900" dirty="0" err="1">
                <a:latin typeface="TeachingChalkLighter"/>
                <a:cs typeface="TeachingChalkLighter"/>
              </a:rPr>
              <a:t>Binderton</a:t>
            </a:r>
            <a:r>
              <a:rPr lang="en-US" sz="900" dirty="0">
                <a:latin typeface="TeachingChalkLighter"/>
                <a:cs typeface="TeachingChalkLighter"/>
              </a:rPr>
              <a:t> Place SW</a:t>
            </a:r>
          </a:p>
          <a:p>
            <a:pPr algn="ctr"/>
            <a:r>
              <a:rPr lang="en-US" sz="900" dirty="0">
                <a:latin typeface="TeachingChalkLighter"/>
                <a:cs typeface="TeachingChalkLighter"/>
              </a:rPr>
              <a:t>Huntsville, AL 35805</a:t>
            </a:r>
          </a:p>
          <a:p>
            <a:pPr algn="ctr"/>
            <a:r>
              <a:rPr lang="en-US" sz="900" dirty="0">
                <a:latin typeface="TeachingChalkLighter"/>
                <a:cs typeface="TeachingChalkLighter"/>
              </a:rPr>
              <a:t>(256) 428-7280</a:t>
            </a:r>
          </a:p>
          <a:p>
            <a:pPr algn="ctr"/>
            <a:r>
              <a:rPr lang="en-US" sz="900" dirty="0">
                <a:latin typeface="TeachingChalkLighter"/>
                <a:cs typeface="TeachingChalkLighter"/>
              </a:rPr>
              <a:t>dunia.roberts@hsv-k12.org</a:t>
            </a:r>
          </a:p>
        </p:txBody>
      </p:sp>
      <p:sp>
        <p:nvSpPr>
          <p:cNvPr id="7" name="TextBox 6"/>
          <p:cNvSpPr txBox="1"/>
          <p:nvPr/>
        </p:nvSpPr>
        <p:spPr>
          <a:xfrm>
            <a:off x="6096000" y="2419350"/>
            <a:ext cx="2438400" cy="300082"/>
          </a:xfrm>
          <a:prstGeom prst="rect">
            <a:avLst/>
          </a:prstGeom>
          <a:noFill/>
        </p:spPr>
        <p:txBody>
          <a:bodyPr wrap="square" rtlCol="0">
            <a:spAutoFit/>
          </a:bodyPr>
          <a:lstStyle/>
          <a:p>
            <a:pPr algn="ctr"/>
            <a:r>
              <a:rPr lang="en-US" sz="1350" b="1" dirty="0">
                <a:latin typeface="TeachingChalkLighter"/>
                <a:cs typeface="TeachingChalkLighter"/>
              </a:rPr>
              <a:t>This Month’s Skills</a:t>
            </a:r>
          </a:p>
        </p:txBody>
      </p:sp>
      <p:sp>
        <p:nvSpPr>
          <p:cNvPr id="8" name="TextBox 7"/>
          <p:cNvSpPr txBox="1"/>
          <p:nvPr/>
        </p:nvSpPr>
        <p:spPr>
          <a:xfrm>
            <a:off x="4905375" y="5276851"/>
            <a:ext cx="3333750" cy="1408078"/>
          </a:xfrm>
          <a:prstGeom prst="rect">
            <a:avLst/>
          </a:prstGeom>
          <a:noFill/>
        </p:spPr>
        <p:txBody>
          <a:bodyPr wrap="square" rtlCol="0">
            <a:spAutoFit/>
          </a:bodyPr>
          <a:lstStyle/>
          <a:p>
            <a:pPr algn="ctr"/>
            <a:r>
              <a:rPr lang="en-US" sz="1350" b="1" dirty="0">
                <a:latin typeface="TeachingChalkLighter"/>
                <a:cs typeface="TeachingChalkLighter"/>
              </a:rPr>
              <a:t>Busy Bee’s Reader Campaign</a:t>
            </a:r>
          </a:p>
          <a:p>
            <a:pPr algn="ctr"/>
            <a:r>
              <a:rPr lang="en-US" sz="900" dirty="0">
                <a:latin typeface="TeachingChalkLighter"/>
                <a:cs typeface="TeachingChalkLighter"/>
              </a:rPr>
              <a:t>Beginning October 10, our class will participate in the Busy Bee’s Reader Campaign. It is our goal to get 100 AR points as a class before the end of the 9 week’s grading period. That means that as a class, we must read 200 books! While meeting this goal will be a challenge, I know that we can do it! Make sure you are doing your part by reading an AR book each night, and be prepared to take an AR test the next morning! </a:t>
            </a:r>
          </a:p>
        </p:txBody>
      </p:sp>
      <p:sp>
        <p:nvSpPr>
          <p:cNvPr id="9" name="TextBox 8"/>
          <p:cNvSpPr txBox="1"/>
          <p:nvPr/>
        </p:nvSpPr>
        <p:spPr>
          <a:xfrm>
            <a:off x="4467225" y="1639074"/>
            <a:ext cx="1533525" cy="600164"/>
          </a:xfrm>
          <a:prstGeom prst="rect">
            <a:avLst/>
          </a:prstGeom>
          <a:noFill/>
        </p:spPr>
        <p:txBody>
          <a:bodyPr wrap="square" rtlCol="0">
            <a:spAutoFit/>
          </a:bodyPr>
          <a:lstStyle/>
          <a:p>
            <a:pPr marL="128588" indent="-128588">
              <a:buFont typeface="Arial"/>
              <a:buChar char="•"/>
            </a:pPr>
            <a:r>
              <a:rPr lang="en-US" sz="825" dirty="0">
                <a:latin typeface="TeachingChalkLighter"/>
                <a:cs typeface="TeachingChalkLighter"/>
              </a:rPr>
              <a:t>Make sure you are checking the binder each night for important information. </a:t>
            </a:r>
          </a:p>
        </p:txBody>
      </p:sp>
      <p:sp>
        <p:nvSpPr>
          <p:cNvPr id="10" name="TextBox 9"/>
          <p:cNvSpPr txBox="1"/>
          <p:nvPr/>
        </p:nvSpPr>
        <p:spPr>
          <a:xfrm>
            <a:off x="3686175" y="2331572"/>
            <a:ext cx="2409825" cy="219291"/>
          </a:xfrm>
          <a:prstGeom prst="rect">
            <a:avLst/>
          </a:prstGeom>
          <a:noFill/>
        </p:spPr>
        <p:txBody>
          <a:bodyPr wrap="square" rtlCol="0">
            <a:spAutoFit/>
          </a:bodyPr>
          <a:lstStyle/>
          <a:p>
            <a:endParaRPr lang="en-US" sz="825" dirty="0">
              <a:latin typeface="TeachingChalkLighter"/>
              <a:cs typeface="TeachingChalkLighter"/>
            </a:endParaRPr>
          </a:p>
        </p:txBody>
      </p:sp>
      <p:sp>
        <p:nvSpPr>
          <p:cNvPr id="3" name="TextBox 2"/>
          <p:cNvSpPr txBox="1"/>
          <p:nvPr/>
        </p:nvSpPr>
        <p:spPr>
          <a:xfrm>
            <a:off x="3686175" y="2238375"/>
            <a:ext cx="2314575" cy="1234953"/>
          </a:xfrm>
          <a:prstGeom prst="rect">
            <a:avLst/>
          </a:prstGeom>
          <a:noFill/>
        </p:spPr>
        <p:txBody>
          <a:bodyPr wrap="square" rtlCol="0">
            <a:spAutoFit/>
          </a:bodyPr>
          <a:lstStyle/>
          <a:p>
            <a:pPr marL="128588" indent="-128588">
              <a:buFont typeface="Arial" charset="0"/>
              <a:buChar char="•"/>
            </a:pPr>
            <a:r>
              <a:rPr lang="en-US" sz="825" dirty="0">
                <a:latin typeface="TeachingChalkLighter" charset="0"/>
                <a:ea typeface="TeachingChalkLighter" charset="0"/>
                <a:cs typeface="TeachingChalkLighter" charset="0"/>
              </a:rPr>
              <a:t>Spelling lists will be sent home each week on Monday. Keep in mind that spelling lists are specific to each child’s needs. Not all lists will be the same for each child.</a:t>
            </a:r>
          </a:p>
          <a:p>
            <a:pPr marL="128588" indent="-128588">
              <a:buFont typeface="Arial" charset="0"/>
              <a:buChar char="•"/>
            </a:pPr>
            <a:r>
              <a:rPr lang="en-US" sz="825" dirty="0">
                <a:latin typeface="TeachingChalkLighter" charset="0"/>
                <a:ea typeface="TeachingChalkLighter" charset="0"/>
                <a:cs typeface="TeachingChalkLighter" charset="0"/>
              </a:rPr>
              <a:t>October is Fire Prevention Month, please talk with your child about fire safety. </a:t>
            </a:r>
          </a:p>
          <a:p>
            <a:pPr marL="128588" indent="-128588">
              <a:buFont typeface="Arial" charset="0"/>
              <a:buChar char="•"/>
            </a:pPr>
            <a:r>
              <a:rPr lang="en-US" sz="825" dirty="0">
                <a:latin typeface="TeachingChalkLighter" charset="0"/>
                <a:ea typeface="TeachingChalkLighter" charset="0"/>
                <a:cs typeface="TeachingChalkLighter" charset="0"/>
              </a:rPr>
              <a:t>Please read with your child each night. Reading is an essential 1st grade skill </a:t>
            </a:r>
            <a:r>
              <a:rPr lang="en-US" sz="825" dirty="0">
                <a:latin typeface="TeachingChalkLighter" charset="0"/>
                <a:ea typeface="TeachingChalkLighter" charset="0"/>
                <a:cs typeface="TeachingChalkLighter" charset="0"/>
                <a:sym typeface="Wingdings"/>
              </a:rPr>
              <a:t>. </a:t>
            </a:r>
            <a:endParaRPr lang="en-US" sz="825" dirty="0">
              <a:latin typeface="TeachingChalkLighter" charset="0"/>
              <a:ea typeface="TeachingChalkLighter" charset="0"/>
              <a:cs typeface="TeachingChalkLighter" charset="0"/>
            </a:endParaRPr>
          </a:p>
          <a:p>
            <a:pPr marL="128588" indent="-128588">
              <a:buFont typeface="Arial" charset="0"/>
              <a:buChar char="•"/>
            </a:pPr>
            <a:endParaRPr lang="en-US" sz="825" dirty="0">
              <a:latin typeface="TeachingChalkLighter" charset="0"/>
              <a:ea typeface="TeachingChalkLighter" charset="0"/>
              <a:cs typeface="TeachingChalkLighter" charset="0"/>
            </a:endParaRPr>
          </a:p>
        </p:txBody>
      </p:sp>
      <p:sp>
        <p:nvSpPr>
          <p:cNvPr id="11" name="TextBox 10"/>
          <p:cNvSpPr txBox="1"/>
          <p:nvPr/>
        </p:nvSpPr>
        <p:spPr>
          <a:xfrm>
            <a:off x="6162675" y="2696349"/>
            <a:ext cx="2238375" cy="2631490"/>
          </a:xfrm>
          <a:prstGeom prst="rect">
            <a:avLst/>
          </a:prstGeom>
          <a:noFill/>
        </p:spPr>
        <p:txBody>
          <a:bodyPr wrap="square" rtlCol="0">
            <a:spAutoFit/>
          </a:bodyPr>
          <a:lstStyle/>
          <a:p>
            <a:r>
              <a:rPr lang="en-US" sz="825" dirty="0">
                <a:latin typeface="TeachingChalkLighter" charset="0"/>
                <a:ea typeface="TeachingChalkLighter" charset="0"/>
                <a:cs typeface="TeachingChalkLighter" charset="0"/>
              </a:rPr>
              <a:t>Reading: 1. Using pictures and illustrations to describe key details </a:t>
            </a:r>
          </a:p>
          <a:p>
            <a:r>
              <a:rPr lang="en-US" sz="825" dirty="0">
                <a:latin typeface="TeachingChalkLighter" charset="0"/>
                <a:ea typeface="TeachingChalkLighter" charset="0"/>
                <a:cs typeface="TeachingChalkLighter" charset="0"/>
              </a:rPr>
              <a:t>2. Retelling stories</a:t>
            </a:r>
          </a:p>
          <a:p>
            <a:r>
              <a:rPr lang="en-US" sz="825" dirty="0">
                <a:latin typeface="TeachingChalkLighter" charset="0"/>
                <a:ea typeface="TeachingChalkLighter" charset="0"/>
                <a:cs typeface="TeachingChalkLighter" charset="0"/>
              </a:rPr>
              <a:t>2. Recognize the features of a sentence (first word capitalized and ending punctuation)</a:t>
            </a:r>
          </a:p>
          <a:p>
            <a:endParaRPr lang="en-US" sz="825" dirty="0">
              <a:latin typeface="TeachingChalkLighter" charset="0"/>
              <a:ea typeface="TeachingChalkLighter" charset="0"/>
              <a:cs typeface="TeachingChalkLighter" charset="0"/>
            </a:endParaRPr>
          </a:p>
          <a:p>
            <a:r>
              <a:rPr lang="en-US" sz="825" dirty="0">
                <a:latin typeface="TeachingChalkLighter" charset="0"/>
                <a:ea typeface="TeachingChalkLighter" charset="0"/>
                <a:cs typeface="TeachingChalkLighter" charset="0"/>
              </a:rPr>
              <a:t>Language: 1. Common, proper and possessive nouns</a:t>
            </a:r>
          </a:p>
          <a:p>
            <a:r>
              <a:rPr lang="en-US" sz="825" dirty="0">
                <a:latin typeface="TeachingChalkLighter" charset="0"/>
                <a:ea typeface="TeachingChalkLighter" charset="0"/>
                <a:cs typeface="TeachingChalkLighter" charset="0"/>
              </a:rPr>
              <a:t>2. Capitalizing names of people and dates</a:t>
            </a:r>
          </a:p>
          <a:p>
            <a:r>
              <a:rPr lang="en-US" sz="825" dirty="0">
                <a:latin typeface="TeachingChalkLighter" charset="0"/>
                <a:ea typeface="TeachingChalkLighter" charset="0"/>
                <a:cs typeface="TeachingChalkLighter" charset="0"/>
              </a:rPr>
              <a:t>3. Ending punctuation marks</a:t>
            </a:r>
          </a:p>
          <a:p>
            <a:endParaRPr lang="en-US" sz="825" dirty="0">
              <a:latin typeface="TeachingChalkLighter" charset="0"/>
              <a:ea typeface="TeachingChalkLighter" charset="0"/>
              <a:cs typeface="TeachingChalkLighter" charset="0"/>
            </a:endParaRPr>
          </a:p>
          <a:p>
            <a:r>
              <a:rPr lang="en-US" sz="825" dirty="0">
                <a:latin typeface="TeachingChalkLighter" charset="0"/>
                <a:ea typeface="TeachingChalkLighter" charset="0"/>
                <a:cs typeface="TeachingChalkLighter" charset="0"/>
              </a:rPr>
              <a:t>Math: 1. Addition word problems</a:t>
            </a:r>
          </a:p>
          <a:p>
            <a:r>
              <a:rPr lang="en-US" sz="825" dirty="0">
                <a:latin typeface="TeachingChalkLighter" charset="0"/>
                <a:ea typeface="TeachingChalkLighter" charset="0"/>
                <a:cs typeface="TeachingChalkLighter" charset="0"/>
              </a:rPr>
              <a:t>2. Addition and Subtraction within 10</a:t>
            </a:r>
          </a:p>
          <a:p>
            <a:r>
              <a:rPr lang="en-US" sz="825" dirty="0">
                <a:latin typeface="TeachingChalkLighter" charset="0"/>
                <a:ea typeface="TeachingChalkLighter" charset="0"/>
                <a:cs typeface="TeachingChalkLighter" charset="0"/>
              </a:rPr>
              <a:t>3. Place Value</a:t>
            </a:r>
          </a:p>
          <a:p>
            <a:endParaRPr lang="en-US" sz="825" dirty="0">
              <a:latin typeface="TeachingChalkLighter" charset="0"/>
              <a:ea typeface="TeachingChalkLighter" charset="0"/>
              <a:cs typeface="TeachingChalkLighter" charset="0"/>
            </a:endParaRPr>
          </a:p>
          <a:p>
            <a:r>
              <a:rPr lang="en-US" sz="825" dirty="0">
                <a:latin typeface="TeachingChalkLighter" charset="0"/>
                <a:ea typeface="TeachingChalkLighter" charset="0"/>
                <a:cs typeface="TeachingChalkLighter" charset="0"/>
              </a:rPr>
              <a:t>Social Studies: Needs/Wants, </a:t>
            </a:r>
          </a:p>
          <a:p>
            <a:r>
              <a:rPr lang="en-US" sz="825" dirty="0">
                <a:latin typeface="TeachingChalkLighter" charset="0"/>
                <a:ea typeface="TeachingChalkLighter" charset="0"/>
                <a:cs typeface="TeachingChalkLighter" charset="0"/>
              </a:rPr>
              <a:t>Buy, sell, trade</a:t>
            </a:r>
          </a:p>
          <a:p>
            <a:endParaRPr lang="en-US" sz="825" dirty="0">
              <a:latin typeface="TeachingChalkLighter" charset="0"/>
              <a:ea typeface="TeachingChalkLighter" charset="0"/>
              <a:cs typeface="TeachingChalkLighter" charset="0"/>
            </a:endParaRPr>
          </a:p>
          <a:p>
            <a:r>
              <a:rPr lang="en-US" sz="825" dirty="0">
                <a:latin typeface="TeachingChalkLighter" charset="0"/>
                <a:ea typeface="TeachingChalkLighter" charset="0"/>
                <a:cs typeface="TeachingChalkLighter" charset="0"/>
              </a:rPr>
              <a:t>Science: Seasons and Time Change</a:t>
            </a:r>
          </a:p>
        </p:txBody>
      </p:sp>
    </p:spTree>
    <p:extLst>
      <p:ext uri="{BB962C8B-B14F-4D97-AF65-F5344CB8AC3E}">
        <p14:creationId xmlns:p14="http://schemas.microsoft.com/office/powerpoint/2010/main" val="2837697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326</Words>
  <Application>Microsoft Office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TeachingChalkLighter</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Dunia F</dc:creator>
  <cp:lastModifiedBy>Roberts, Dunia F</cp:lastModifiedBy>
  <cp:revision>2</cp:revision>
  <dcterms:created xsi:type="dcterms:W3CDTF">2016-10-11T19:55:10Z</dcterms:created>
  <dcterms:modified xsi:type="dcterms:W3CDTF">2016-10-11T20:05:18Z</dcterms:modified>
</cp:coreProperties>
</file>